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handoutMasterIdLst>
    <p:handoutMasterId r:id="rId18"/>
  </p:handoutMasterIdLst>
  <p:sldIdLst>
    <p:sldId id="263" r:id="rId2"/>
    <p:sldId id="256" r:id="rId3"/>
    <p:sldId id="257" r:id="rId4"/>
    <p:sldId id="258" r:id="rId5"/>
    <p:sldId id="259" r:id="rId6"/>
    <p:sldId id="260" r:id="rId7"/>
    <p:sldId id="261" r:id="rId8"/>
    <p:sldId id="262" r:id="rId9"/>
    <p:sldId id="264" r:id="rId10"/>
    <p:sldId id="266" r:id="rId11"/>
    <p:sldId id="265" r:id="rId12"/>
    <p:sldId id="267" r:id="rId13"/>
    <p:sldId id="270" r:id="rId14"/>
    <p:sldId id="268" r:id="rId15"/>
    <p:sldId id="269" r:id="rId16"/>
  </p:sldIdLst>
  <p:sldSz cx="9144000" cy="6858000" type="screen4x3"/>
  <p:notesSz cx="9144000" cy="6858000"/>
  <p:embeddedFontLst>
    <p:embeddedFont>
      <p:font typeface="Calibri" pitchFamily="34" charset="0"/>
      <p:regular r:id="rId19"/>
      <p:bold r:id="rId20"/>
      <p:italic r:id="rId21"/>
      <p:boldItalic r:id="rId22"/>
    </p:embeddedFont>
    <p:embeddedFont>
      <p:font typeface="CarbonType" pitchFamily="2" charset="0"/>
      <p:regular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notesViewPr>
    <p:cSldViewPr>
      <p:cViewPr varScale="1">
        <p:scale>
          <a:sx n="111" d="100"/>
          <a:sy n="111" d="100"/>
        </p:scale>
        <p:origin x="-582" y="-8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D20F8704-DA4D-4C31-B6AF-9A9A6794C124}" type="datetimeFigureOut">
              <a:rPr lang="en-US" smtClean="0"/>
              <a:t>12/4/2012</a:t>
            </a:fld>
            <a:endParaRPr 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A0A43483-16C4-475F-9619-1434CE6A6891}" type="slidenum">
              <a:rPr lang="en-US" smtClean="0"/>
              <a:t>‹#›</a:t>
            </a:fld>
            <a:endParaRPr lang="en-US"/>
          </a:p>
        </p:txBody>
      </p:sp>
    </p:spTree>
    <p:extLst>
      <p:ext uri="{BB962C8B-B14F-4D97-AF65-F5344CB8AC3E}">
        <p14:creationId xmlns:p14="http://schemas.microsoft.com/office/powerpoint/2010/main" val="3377123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969BE950-9B5F-41F8-87CC-209837A9EE04}" type="datetimeFigureOut">
              <a:rPr lang="en-US" smtClean="0"/>
              <a:t>12/4/2012</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962A6FDB-F6DA-451F-B6BF-1E4471EAB10E}" type="slidenum">
              <a:rPr lang="en-US" smtClean="0"/>
              <a:t>‹#›</a:t>
            </a:fld>
            <a:endParaRPr lang="en-US"/>
          </a:p>
        </p:txBody>
      </p:sp>
    </p:spTree>
    <p:extLst>
      <p:ext uri="{BB962C8B-B14F-4D97-AF65-F5344CB8AC3E}">
        <p14:creationId xmlns:p14="http://schemas.microsoft.com/office/powerpoint/2010/main" val="2463850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2A6FDB-F6DA-451F-B6BF-1E4471EAB10E}" type="slidenum">
              <a:rPr lang="en-US" smtClean="0"/>
              <a:t>2</a:t>
            </a:fld>
            <a:endParaRPr lang="en-US"/>
          </a:p>
        </p:txBody>
      </p:sp>
    </p:spTree>
    <p:extLst>
      <p:ext uri="{BB962C8B-B14F-4D97-AF65-F5344CB8AC3E}">
        <p14:creationId xmlns:p14="http://schemas.microsoft.com/office/powerpoint/2010/main" val="1133479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2A6FDB-F6DA-451F-B6BF-1E4471EAB10E}" type="slidenum">
              <a:rPr lang="en-US" smtClean="0"/>
              <a:t>3</a:t>
            </a:fld>
            <a:endParaRPr lang="en-US"/>
          </a:p>
        </p:txBody>
      </p:sp>
    </p:spTree>
    <p:extLst>
      <p:ext uri="{BB962C8B-B14F-4D97-AF65-F5344CB8AC3E}">
        <p14:creationId xmlns:p14="http://schemas.microsoft.com/office/powerpoint/2010/main" val="619012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2A6FDB-F6DA-451F-B6BF-1E4471EAB10E}" type="slidenum">
              <a:rPr lang="en-US" smtClean="0"/>
              <a:t>4</a:t>
            </a:fld>
            <a:endParaRPr lang="en-US"/>
          </a:p>
        </p:txBody>
      </p:sp>
    </p:spTree>
    <p:extLst>
      <p:ext uri="{BB962C8B-B14F-4D97-AF65-F5344CB8AC3E}">
        <p14:creationId xmlns:p14="http://schemas.microsoft.com/office/powerpoint/2010/main" val="2688708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2A17EB-B671-448A-8682-0D6951F4EAC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327412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A17EB-B671-448A-8682-0D6951F4EAC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1712952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A17EB-B671-448A-8682-0D6951F4EAC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455485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A17EB-B671-448A-8682-0D6951F4EAC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464600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2A17EB-B671-448A-8682-0D6951F4EAC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97613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2A17EB-B671-448A-8682-0D6951F4EACD}"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1390304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2A17EB-B671-448A-8682-0D6951F4EACD}"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252375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2A17EB-B671-448A-8682-0D6951F4EACD}"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1434847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2A17EB-B671-448A-8682-0D6951F4EACD}"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2068703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2A17EB-B671-448A-8682-0D6951F4EACD}"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1068788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2A17EB-B671-448A-8682-0D6951F4EACD}"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ED8CF5-C579-48B2-BA78-3C65A6755A43}" type="slidenum">
              <a:rPr lang="en-US" smtClean="0"/>
              <a:t>‹#›</a:t>
            </a:fld>
            <a:endParaRPr lang="en-US"/>
          </a:p>
        </p:txBody>
      </p:sp>
    </p:spTree>
    <p:extLst>
      <p:ext uri="{BB962C8B-B14F-4D97-AF65-F5344CB8AC3E}">
        <p14:creationId xmlns:p14="http://schemas.microsoft.com/office/powerpoint/2010/main" val="2992848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7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A17EB-B671-448A-8682-0D6951F4EACD}" type="datetimeFigureOut">
              <a:rPr lang="en-US" smtClean="0"/>
              <a:t>12/4/2012</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D8CF5-C579-48B2-BA78-3C65A6755A43}" type="slidenum">
              <a:rPr lang="en-US" smtClean="0"/>
              <a:t>‹#›</a:t>
            </a:fld>
            <a:endParaRPr lang="en-US"/>
          </a:p>
        </p:txBody>
      </p:sp>
    </p:spTree>
    <p:extLst>
      <p:ext uri="{BB962C8B-B14F-4D97-AF65-F5344CB8AC3E}">
        <p14:creationId xmlns:p14="http://schemas.microsoft.com/office/powerpoint/2010/main" val="1494183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676400"/>
            <a:ext cx="6172200" cy="2392362"/>
          </a:xfrm>
        </p:spPr>
        <p:txBody>
          <a:bodyPr>
            <a:normAutofit/>
          </a:bodyPr>
          <a:lstStyle/>
          <a:p>
            <a:r>
              <a:rPr lang="en-US" dirty="0" smtClean="0">
                <a:latin typeface="CarbonType" pitchFamily="2" charset="0"/>
              </a:rPr>
              <a:t>What is a MEMORY PLAY?</a:t>
            </a:r>
            <a:endParaRPr lang="en-US" dirty="0"/>
          </a:p>
        </p:txBody>
      </p:sp>
    </p:spTree>
    <p:extLst>
      <p:ext uri="{BB962C8B-B14F-4D97-AF65-F5344CB8AC3E}">
        <p14:creationId xmlns:p14="http://schemas.microsoft.com/office/powerpoint/2010/main" val="890696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rbonType" pitchFamily="2" charset="0"/>
              </a:rPr>
              <a:t>SHARE YOUR MEMORY</a:t>
            </a:r>
            <a:endParaRPr lang="en-US" dirty="0"/>
          </a:p>
        </p:txBody>
      </p:sp>
      <p:sp>
        <p:nvSpPr>
          <p:cNvPr id="3" name="Content Placeholder 2"/>
          <p:cNvSpPr>
            <a:spLocks noGrp="1"/>
          </p:cNvSpPr>
          <p:nvPr>
            <p:ph idx="1"/>
          </p:nvPr>
        </p:nvSpPr>
        <p:spPr>
          <a:xfrm>
            <a:off x="457200" y="1600200"/>
            <a:ext cx="8229600" cy="5029200"/>
          </a:xfrm>
        </p:spPr>
        <p:txBody>
          <a:bodyPr/>
          <a:lstStyle/>
          <a:p>
            <a:r>
              <a:rPr lang="en-US" dirty="0" smtClean="0"/>
              <a:t>Your partner is the person sitting next to you.</a:t>
            </a:r>
          </a:p>
          <a:p>
            <a:r>
              <a:rPr lang="en-US" dirty="0" smtClean="0"/>
              <a:t>If no one is sitting on your left, wait for Ms. Bishop to make you a match!</a:t>
            </a:r>
          </a:p>
          <a:p>
            <a:r>
              <a:rPr lang="en-US" dirty="0" smtClean="0"/>
              <a:t>Take turns with your partners sharing your memory. You may read what you wrote or just explain the memory. If it is too personal to share, you can just say so.</a:t>
            </a:r>
            <a:endParaRPr lang="en-US" dirty="0"/>
          </a:p>
        </p:txBody>
      </p:sp>
    </p:spTree>
    <p:extLst>
      <p:ext uri="{BB962C8B-B14F-4D97-AF65-F5344CB8AC3E}">
        <p14:creationId xmlns:p14="http://schemas.microsoft.com/office/powerpoint/2010/main" val="12439841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rbonType" pitchFamily="2" charset="0"/>
              </a:rPr>
              <a:t>YOUR MISSION: write your own memory play</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With your partner, choose how you will do this assignment:  </a:t>
            </a:r>
          </a:p>
          <a:p>
            <a:pPr marL="914400" lvl="1" indent="-514350">
              <a:buFont typeface="+mj-lt"/>
              <a:buAutoNum type="arabicPeriod"/>
            </a:pPr>
            <a:r>
              <a:rPr lang="en-US" dirty="0" smtClean="0"/>
              <a:t>Option 1:  Work TOGETHER your partner to write ONE play.  Choose one the two memories you  have brainstormed as your play’s topic.</a:t>
            </a:r>
          </a:p>
          <a:p>
            <a:pPr marL="914400" lvl="1" indent="-514350">
              <a:buFont typeface="+mj-lt"/>
              <a:buAutoNum type="arabicPeriod"/>
            </a:pPr>
            <a:r>
              <a:rPr lang="en-US" dirty="0" smtClean="0"/>
              <a:t>Option 2: Work ALONE to write a play based on the memory you called up earlier.</a:t>
            </a:r>
          </a:p>
        </p:txBody>
      </p:sp>
    </p:spTree>
    <p:extLst>
      <p:ext uri="{BB962C8B-B14F-4D97-AF65-F5344CB8AC3E}">
        <p14:creationId xmlns:p14="http://schemas.microsoft.com/office/powerpoint/2010/main" val="32005103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rbonType" pitchFamily="2" charset="0"/>
              </a:rPr>
              <a:t>ASSIGNMENT GUIDELINES:</a:t>
            </a:r>
            <a:endParaRPr lang="en-US" dirty="0"/>
          </a:p>
        </p:txBody>
      </p:sp>
      <p:sp>
        <p:nvSpPr>
          <p:cNvPr id="3" name="Content Placeholder 2"/>
          <p:cNvSpPr>
            <a:spLocks noGrp="1"/>
          </p:cNvSpPr>
          <p:nvPr>
            <p:ph idx="1"/>
          </p:nvPr>
        </p:nvSpPr>
        <p:spPr/>
        <p:txBody>
          <a:bodyPr>
            <a:normAutofit lnSpcReduction="10000"/>
          </a:bodyPr>
          <a:lstStyle/>
          <a:p>
            <a:r>
              <a:rPr lang="en-US" dirty="0" smtClean="0"/>
              <a:t>You will write only ONE ACT. Your plot will therefore need to be something small. Narrow your memory to a specific instance if needed.</a:t>
            </a:r>
          </a:p>
          <a:p>
            <a:r>
              <a:rPr lang="en-US" dirty="0" smtClean="0"/>
              <a:t>Begin with a paragraph or two describing how the “stage” is set up. What is the scenery? What props are needed? How do you want the lighting? Any costume requirements?</a:t>
            </a:r>
          </a:p>
          <a:p>
            <a:r>
              <a:rPr lang="en-US" dirty="0" smtClean="0"/>
              <a:t>Write in the style of a play (speaker, </a:t>
            </a:r>
            <a:r>
              <a:rPr lang="en-US" u="sng" dirty="0" smtClean="0"/>
              <a:t>dialogue</a:t>
            </a:r>
            <a:r>
              <a:rPr lang="en-US" dirty="0" smtClean="0"/>
              <a:t>, action in italics)</a:t>
            </a:r>
          </a:p>
          <a:p>
            <a:endParaRPr lang="en-US" dirty="0"/>
          </a:p>
        </p:txBody>
      </p:sp>
    </p:spTree>
    <p:extLst>
      <p:ext uri="{BB962C8B-B14F-4D97-AF65-F5344CB8AC3E}">
        <p14:creationId xmlns:p14="http://schemas.microsoft.com/office/powerpoint/2010/main" val="4252955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rbonType" pitchFamily="2" charset="0"/>
              </a:rPr>
              <a:t>ASSIGNMENT GUIDELINES: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Begin the act with a narrator (the protagonist) who speaks directly to the audience and begins to “remember” the memory itself. The narrator should then join the action of the plot.  </a:t>
            </a:r>
          </a:p>
          <a:p>
            <a:pPr lvl="1"/>
            <a:r>
              <a:rPr lang="en-US" dirty="0" smtClean="0"/>
              <a:t>You can decide if you want the narrator to “break” and make comments to the audience throughout the play OR to segue back into the role of the narrator at the end of the play.</a:t>
            </a:r>
          </a:p>
          <a:p>
            <a:pPr marL="0" indent="0">
              <a:buNone/>
            </a:pPr>
            <a:endParaRPr lang="en-US" dirty="0" smtClean="0"/>
          </a:p>
          <a:p>
            <a:r>
              <a:rPr lang="en-US" dirty="0" smtClean="0"/>
              <a:t>Feel free to fictionalize to protect yourself, others in the memory– or even if you just want to make the story more interesting!</a:t>
            </a:r>
          </a:p>
          <a:p>
            <a:pPr marL="0" indent="0">
              <a:buNone/>
            </a:pPr>
            <a:endParaRPr lang="en-US" dirty="0" smtClean="0"/>
          </a:p>
          <a:p>
            <a:r>
              <a:rPr lang="en-US" dirty="0" smtClean="0"/>
              <a:t>Stop occasionally while you’re writing (esp. if you’re writing alone) to see how the dialogue sounds.  Aim for </a:t>
            </a:r>
            <a:r>
              <a:rPr lang="en-US" i="1" dirty="0" smtClean="0"/>
              <a:t>artistic</a:t>
            </a:r>
            <a:r>
              <a:rPr lang="en-US" dirty="0" smtClean="0"/>
              <a:t> realism. That means you want the people to sound like </a:t>
            </a:r>
            <a:r>
              <a:rPr lang="en-US" u="sng" dirty="0" smtClean="0"/>
              <a:t>real</a:t>
            </a:r>
            <a:r>
              <a:rPr lang="en-US" dirty="0" smtClean="0"/>
              <a:t> people, not caricatures . . . But without being boring the way real people are when they talk!</a:t>
            </a:r>
            <a:endParaRPr lang="en-US" dirty="0"/>
          </a:p>
        </p:txBody>
      </p:sp>
    </p:spTree>
    <p:extLst>
      <p:ext uri="{BB962C8B-B14F-4D97-AF65-F5344CB8AC3E}">
        <p14:creationId xmlns:p14="http://schemas.microsoft.com/office/powerpoint/2010/main" val="11334326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rbonType" pitchFamily="2" charset="0"/>
              </a:rPr>
              <a:t>YOUR MISSION: write your own memory play</a:t>
            </a:r>
            <a:endParaRPr lang="en-US" dirty="0"/>
          </a:p>
        </p:txBody>
      </p:sp>
      <p:sp>
        <p:nvSpPr>
          <p:cNvPr id="3" name="Content Placeholder 2"/>
          <p:cNvSpPr>
            <a:spLocks noGrp="1"/>
          </p:cNvSpPr>
          <p:nvPr>
            <p:ph idx="1"/>
          </p:nvPr>
        </p:nvSpPr>
        <p:spPr/>
        <p:txBody>
          <a:bodyPr/>
          <a:lstStyle/>
          <a:p>
            <a:r>
              <a:rPr lang="en-US" dirty="0" smtClean="0"/>
              <a:t>The timeline</a:t>
            </a:r>
          </a:p>
          <a:p>
            <a:pPr lvl="1"/>
            <a:r>
              <a:rPr lang="en-US" dirty="0" smtClean="0"/>
              <a:t>A DAY:  you have . . .</a:t>
            </a:r>
          </a:p>
          <a:p>
            <a:pPr lvl="2"/>
            <a:r>
              <a:rPr lang="en-US" dirty="0" smtClean="0"/>
              <a:t>The rest of class today</a:t>
            </a:r>
          </a:p>
          <a:p>
            <a:pPr lvl="2"/>
            <a:r>
              <a:rPr lang="en-US" dirty="0" smtClean="0"/>
              <a:t>Most of class on Friday 12/7</a:t>
            </a:r>
          </a:p>
          <a:p>
            <a:pPr lvl="2"/>
            <a:r>
              <a:rPr lang="en-US" dirty="0" smtClean="0"/>
              <a:t>The last 30-40 minutes of class Thursday 12/13 (in the library).</a:t>
            </a:r>
          </a:p>
          <a:p>
            <a:pPr lvl="2"/>
            <a:r>
              <a:rPr lang="en-US" dirty="0" smtClean="0"/>
              <a:t>DUE:  END OF CLASS THURSDAY, DEC. 13</a:t>
            </a:r>
            <a:endParaRPr lang="en-US" dirty="0"/>
          </a:p>
        </p:txBody>
      </p:sp>
    </p:spTree>
    <p:extLst>
      <p:ext uri="{BB962C8B-B14F-4D97-AF65-F5344CB8AC3E}">
        <p14:creationId xmlns:p14="http://schemas.microsoft.com/office/powerpoint/2010/main" val="12837122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rbonType" pitchFamily="2" charset="0"/>
              </a:rPr>
              <a:t>YOUR MISSION: write your own memory play</a:t>
            </a:r>
            <a:endParaRPr lang="en-US" dirty="0"/>
          </a:p>
        </p:txBody>
      </p:sp>
      <p:sp>
        <p:nvSpPr>
          <p:cNvPr id="3" name="Content Placeholder 2"/>
          <p:cNvSpPr>
            <a:spLocks noGrp="1"/>
          </p:cNvSpPr>
          <p:nvPr>
            <p:ph idx="1"/>
          </p:nvPr>
        </p:nvSpPr>
        <p:spPr/>
        <p:txBody>
          <a:bodyPr/>
          <a:lstStyle/>
          <a:p>
            <a:r>
              <a:rPr lang="en-US" dirty="0" smtClean="0"/>
              <a:t>The timeline</a:t>
            </a:r>
          </a:p>
          <a:p>
            <a:pPr lvl="1"/>
            <a:r>
              <a:rPr lang="en-US" dirty="0" smtClean="0"/>
              <a:t>B DAY:  you have . . .</a:t>
            </a:r>
          </a:p>
          <a:p>
            <a:pPr lvl="2"/>
            <a:r>
              <a:rPr lang="en-US" dirty="0" smtClean="0"/>
              <a:t>The rest of class today</a:t>
            </a:r>
          </a:p>
          <a:p>
            <a:pPr lvl="2"/>
            <a:r>
              <a:rPr lang="en-US" dirty="0" smtClean="0"/>
              <a:t>Most of class on Wednesday 12/12</a:t>
            </a:r>
          </a:p>
          <a:p>
            <a:pPr lvl="2"/>
            <a:r>
              <a:rPr lang="en-US" dirty="0" smtClean="0"/>
              <a:t>The last 30-40 minutes of class Friday 12/14 (in the library).</a:t>
            </a:r>
          </a:p>
          <a:p>
            <a:pPr lvl="2"/>
            <a:r>
              <a:rPr lang="en-US" dirty="0" smtClean="0"/>
              <a:t>DUE:  END OF CLASS FRIDAY, DEC. </a:t>
            </a:r>
            <a:r>
              <a:rPr lang="en-US" smtClean="0"/>
              <a:t>14</a:t>
            </a:r>
            <a:endParaRPr lang="en-US" dirty="0"/>
          </a:p>
        </p:txBody>
      </p:sp>
    </p:spTree>
    <p:extLst>
      <p:ext uri="{BB962C8B-B14F-4D97-AF65-F5344CB8AC3E}">
        <p14:creationId xmlns:p14="http://schemas.microsoft.com/office/powerpoint/2010/main" val="29460816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08" y="0"/>
            <a:ext cx="908919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8162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arbonType" pitchFamily="2" charset="0"/>
              </a:rPr>
              <a:t>Consider . . .</a:t>
            </a:r>
            <a:endParaRPr lang="en-US" dirty="0">
              <a:latin typeface="CarbonType" pitchFamily="2" charset="0"/>
            </a:endParaRPr>
          </a:p>
        </p:txBody>
      </p:sp>
      <p:sp>
        <p:nvSpPr>
          <p:cNvPr id="3" name="Content Placeholder 2"/>
          <p:cNvSpPr>
            <a:spLocks noGrp="1"/>
          </p:cNvSpPr>
          <p:nvPr>
            <p:ph idx="1"/>
          </p:nvPr>
        </p:nvSpPr>
        <p:spPr/>
        <p:txBody>
          <a:bodyPr/>
          <a:lstStyle/>
          <a:p>
            <a:r>
              <a:rPr lang="en-US" dirty="0" smtClean="0"/>
              <a:t>How/Why do memories arise?</a:t>
            </a:r>
          </a:p>
          <a:p>
            <a:r>
              <a:rPr lang="en-US" dirty="0" smtClean="0"/>
              <a:t>Why do you remember some things and forget others?</a:t>
            </a:r>
          </a:p>
          <a:p>
            <a:r>
              <a:rPr lang="en-US" dirty="0" smtClean="0"/>
              <a:t>Do you control your memory?</a:t>
            </a:r>
          </a:p>
          <a:p>
            <a:r>
              <a:rPr lang="en-US" dirty="0" smtClean="0"/>
              <a:t>Do your memories come in order?</a:t>
            </a:r>
          </a:p>
          <a:p>
            <a:r>
              <a:rPr lang="en-US" dirty="0" smtClean="0"/>
              <a:t>Do you remember full days? years? even full hours?</a:t>
            </a:r>
            <a:endParaRPr lang="en-US" dirty="0"/>
          </a:p>
        </p:txBody>
      </p:sp>
    </p:spTree>
    <p:extLst>
      <p:ext uri="{BB962C8B-B14F-4D97-AF65-F5344CB8AC3E}">
        <p14:creationId xmlns:p14="http://schemas.microsoft.com/office/powerpoint/2010/main" val="158859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rbonType" pitchFamily="2" charset="0"/>
              </a:rPr>
              <a:t>warm-up</a:t>
            </a:r>
            <a:endParaRPr lang="en-US" dirty="0">
              <a:latin typeface="CarbonType" pitchFamily="2" charset="0"/>
            </a:endParaRPr>
          </a:p>
        </p:txBody>
      </p:sp>
      <p:sp>
        <p:nvSpPr>
          <p:cNvPr id="3" name="Content Placeholder 2"/>
          <p:cNvSpPr>
            <a:spLocks noGrp="1"/>
          </p:cNvSpPr>
          <p:nvPr>
            <p:ph idx="1"/>
          </p:nvPr>
        </p:nvSpPr>
        <p:spPr/>
        <p:txBody>
          <a:bodyPr>
            <a:normAutofit fontScale="92500" lnSpcReduction="20000"/>
          </a:bodyPr>
          <a:lstStyle/>
          <a:p>
            <a:r>
              <a:rPr lang="en-US" dirty="0" smtClean="0"/>
              <a:t>Choose a memory of one of the following topics:</a:t>
            </a:r>
          </a:p>
          <a:p>
            <a:pPr lvl="1"/>
            <a:r>
              <a:rPr lang="en-US" dirty="0" smtClean="0"/>
              <a:t>A happy event</a:t>
            </a:r>
          </a:p>
          <a:p>
            <a:pPr lvl="1"/>
            <a:r>
              <a:rPr lang="en-US" dirty="0" smtClean="0"/>
              <a:t>A traumatic event</a:t>
            </a:r>
          </a:p>
          <a:p>
            <a:pPr lvl="1"/>
            <a:r>
              <a:rPr lang="en-US" dirty="0" smtClean="0"/>
              <a:t>A “panoramic” account of a particular time (e.g., 3</a:t>
            </a:r>
            <a:r>
              <a:rPr lang="en-US" baseline="30000" dirty="0" smtClean="0"/>
              <a:t>rd</a:t>
            </a:r>
            <a:r>
              <a:rPr lang="en-US" dirty="0" smtClean="0"/>
              <a:t> grade, last summer)</a:t>
            </a:r>
          </a:p>
          <a:p>
            <a:pPr lvl="1"/>
            <a:r>
              <a:rPr lang="en-US" dirty="0" smtClean="0"/>
              <a:t>A return to a favorite place of your childhood</a:t>
            </a:r>
          </a:p>
          <a:p>
            <a:pPr lvl="1"/>
            <a:r>
              <a:rPr lang="en-US" dirty="0" smtClean="0"/>
              <a:t>A weekend afternoon spent with family members</a:t>
            </a:r>
          </a:p>
          <a:p>
            <a:pPr lvl="1"/>
            <a:r>
              <a:rPr lang="en-US" dirty="0" smtClean="0"/>
              <a:t>An intense conversation with a parent</a:t>
            </a:r>
          </a:p>
          <a:p>
            <a:pPr lvl="1"/>
            <a:r>
              <a:rPr lang="en-US" dirty="0" smtClean="0"/>
              <a:t>The first encounter you had with someone you used to know</a:t>
            </a:r>
          </a:p>
          <a:p>
            <a:r>
              <a:rPr lang="en-US" dirty="0" smtClean="0"/>
              <a:t>Close your eyes and call up the memory.</a:t>
            </a:r>
          </a:p>
          <a:p>
            <a:pPr marL="0" indent="0">
              <a:buNone/>
            </a:pPr>
            <a:endParaRPr lang="en-US" dirty="0"/>
          </a:p>
        </p:txBody>
      </p:sp>
    </p:spTree>
    <p:extLst>
      <p:ext uri="{BB962C8B-B14F-4D97-AF65-F5344CB8AC3E}">
        <p14:creationId xmlns:p14="http://schemas.microsoft.com/office/powerpoint/2010/main" val="18581629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rbonType" pitchFamily="2" charset="0"/>
              </a:rPr>
              <a:t>warm-up</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With your eyes still closed, scan your specific memory from these points-of-view:</a:t>
            </a:r>
          </a:p>
          <a:p>
            <a:pPr lvl="1"/>
            <a:r>
              <a:rPr lang="en-US" dirty="0" smtClean="0"/>
              <a:t>What are the sensory experiences embedded in the memory? Is your chosen memory mainly visual? Are you experiencing any audio recall? Tactile? Olfactory? Sense of taste?</a:t>
            </a:r>
          </a:p>
          <a:p>
            <a:pPr lvl="1"/>
            <a:r>
              <a:rPr lang="en-US" dirty="0" smtClean="0"/>
              <a:t>What dominates the memory? Is it details of the environment? Could it be the personalities of a person or people? The dialogue? The impact of the experience on you at the time it occurred?</a:t>
            </a:r>
          </a:p>
          <a:p>
            <a:pPr lvl="1"/>
            <a:r>
              <a:rPr lang="en-US" dirty="0" smtClean="0"/>
              <a:t>Is your mind making cross-current connections from the past to present? For instance, are you weighing what kind of a person you were or how you looked then in relation to the person you are now and how you look in the present?</a:t>
            </a:r>
          </a:p>
          <a:p>
            <a:pPr marL="457200" lvl="1" indent="0">
              <a:buNone/>
            </a:pPr>
            <a:endParaRPr lang="en-US" dirty="0" smtClean="0"/>
          </a:p>
          <a:p>
            <a:pPr lvl="1"/>
            <a:endParaRPr lang="en-US" dirty="0" smtClean="0"/>
          </a:p>
        </p:txBody>
      </p:sp>
    </p:spTree>
    <p:extLst>
      <p:ext uri="{BB962C8B-B14F-4D97-AF65-F5344CB8AC3E}">
        <p14:creationId xmlns:p14="http://schemas.microsoft.com/office/powerpoint/2010/main" val="2518442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rbonType" pitchFamily="2" charset="0"/>
              </a:rPr>
              <a:t>warm-up</a:t>
            </a:r>
            <a:endParaRPr lang="en-US" dirty="0"/>
          </a:p>
        </p:txBody>
      </p:sp>
      <p:sp>
        <p:nvSpPr>
          <p:cNvPr id="3" name="Content Placeholder 2"/>
          <p:cNvSpPr>
            <a:spLocks noGrp="1"/>
          </p:cNvSpPr>
          <p:nvPr>
            <p:ph idx="1"/>
          </p:nvPr>
        </p:nvSpPr>
        <p:spPr/>
        <p:txBody>
          <a:bodyPr>
            <a:normAutofit fontScale="85000" lnSpcReduction="20000"/>
          </a:bodyPr>
          <a:lstStyle/>
          <a:p>
            <a:pPr lvl="1"/>
            <a:r>
              <a:rPr lang="en-US" dirty="0" smtClean="0"/>
              <a:t>Are all faces in your memory equally dominant? Or are one or two faces the main center of the recall– almost larger than life—and others subordinated in the background?</a:t>
            </a:r>
          </a:p>
          <a:p>
            <a:pPr lvl="1"/>
            <a:r>
              <a:rPr lang="en-US" dirty="0" smtClean="0"/>
              <a:t>Do you remember all the names of people surfacing in the memory? Or do the names of just one or two who appear in your mind stream come to you?</a:t>
            </a:r>
          </a:p>
          <a:p>
            <a:pPr lvl="1"/>
            <a:r>
              <a:rPr lang="en-US" dirty="0" smtClean="0"/>
              <a:t>Is your memory in color or black and white? If in color, are some colors more vibrant than others?</a:t>
            </a:r>
          </a:p>
          <a:p>
            <a:pPr lvl="1"/>
            <a:r>
              <a:rPr lang="en-US" dirty="0" smtClean="0"/>
              <a:t>Is there any special focus in your memory on a real object; for instance, a painting, a piece of furniture, a car, a swing on the playground?</a:t>
            </a:r>
          </a:p>
          <a:p>
            <a:pPr lvl="1"/>
            <a:r>
              <a:rPr lang="en-US" dirty="0" smtClean="0"/>
              <a:t>Does something in the initial memory start you thinking about a whole new memory?  What do you think triggered the new memory?</a:t>
            </a:r>
            <a:endParaRPr lang="en-US" dirty="0"/>
          </a:p>
        </p:txBody>
      </p:sp>
    </p:spTree>
    <p:extLst>
      <p:ext uri="{BB962C8B-B14F-4D97-AF65-F5344CB8AC3E}">
        <p14:creationId xmlns:p14="http://schemas.microsoft.com/office/powerpoint/2010/main" val="652767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rbonType" pitchFamily="2" charset="0"/>
              </a:rPr>
              <a:t>warm-up</a:t>
            </a:r>
            <a:endParaRPr lang="en-US" dirty="0"/>
          </a:p>
        </p:txBody>
      </p:sp>
      <p:sp>
        <p:nvSpPr>
          <p:cNvPr id="3" name="Content Placeholder 2"/>
          <p:cNvSpPr>
            <a:spLocks noGrp="1"/>
          </p:cNvSpPr>
          <p:nvPr>
            <p:ph idx="1"/>
          </p:nvPr>
        </p:nvSpPr>
        <p:spPr/>
        <p:txBody>
          <a:bodyPr/>
          <a:lstStyle/>
          <a:p>
            <a:r>
              <a:rPr lang="en-US" dirty="0" smtClean="0"/>
              <a:t>Open your eyes and record, in free-style writing, specifics from your memory based on the “scan” we just did and from any other aspect in your recall.</a:t>
            </a:r>
            <a:endParaRPr lang="en-US" dirty="0"/>
          </a:p>
        </p:txBody>
      </p:sp>
    </p:spTree>
    <p:extLst>
      <p:ext uri="{BB962C8B-B14F-4D97-AF65-F5344CB8AC3E}">
        <p14:creationId xmlns:p14="http://schemas.microsoft.com/office/powerpoint/2010/main" val="15206574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rbonType" pitchFamily="2" charset="0"/>
              </a:rPr>
              <a:t>Consider . . .</a:t>
            </a:r>
            <a:endParaRPr lang="en-US" dirty="0"/>
          </a:p>
        </p:txBody>
      </p:sp>
      <p:sp>
        <p:nvSpPr>
          <p:cNvPr id="3" name="Content Placeholder 2"/>
          <p:cNvSpPr>
            <a:spLocks noGrp="1"/>
          </p:cNvSpPr>
          <p:nvPr>
            <p:ph idx="1"/>
          </p:nvPr>
        </p:nvSpPr>
        <p:spPr>
          <a:xfrm>
            <a:off x="457200" y="1371601"/>
            <a:ext cx="8229600" cy="4830763"/>
          </a:xfrm>
        </p:spPr>
        <p:txBody>
          <a:bodyPr>
            <a:normAutofit fontScale="85000" lnSpcReduction="20000"/>
          </a:bodyPr>
          <a:lstStyle/>
          <a:p>
            <a:r>
              <a:rPr lang="en-US" dirty="0" smtClean="0"/>
              <a:t>Does the mind operate memory separate from its processing of extrinsic (outside) experiences? From decision-making? From planning for or anticipating the future?</a:t>
            </a:r>
          </a:p>
          <a:p>
            <a:r>
              <a:rPr lang="en-US" dirty="0" smtClean="0"/>
              <a:t>During intense concentration– something emotional, traumatic, difficult– does the mind work differently?</a:t>
            </a:r>
          </a:p>
          <a:p>
            <a:r>
              <a:rPr lang="en-US" dirty="0" smtClean="0"/>
              <a:t>How “selective” is memory? Do you only remember good things?</a:t>
            </a:r>
          </a:p>
          <a:p>
            <a:r>
              <a:rPr lang="en-US" dirty="0" smtClean="0"/>
              <a:t>Do you recall things exactly as they happened?</a:t>
            </a:r>
          </a:p>
          <a:p>
            <a:r>
              <a:rPr lang="en-US" dirty="0" smtClean="0"/>
              <a:t>Were your memories linear? If not, what would the path of your memory look like?</a:t>
            </a:r>
          </a:p>
          <a:p>
            <a:r>
              <a:rPr lang="en-US" dirty="0" smtClean="0"/>
              <a:t>How can calling up memories affect you?</a:t>
            </a:r>
          </a:p>
        </p:txBody>
      </p:sp>
    </p:spTree>
    <p:extLst>
      <p:ext uri="{BB962C8B-B14F-4D97-AF65-F5344CB8AC3E}">
        <p14:creationId xmlns:p14="http://schemas.microsoft.com/office/powerpoint/2010/main" val="1727051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rbonType" pitchFamily="2" charset="0"/>
              </a:rPr>
              <a:t>What is a</a:t>
            </a:r>
            <a:br>
              <a:rPr lang="en-US" dirty="0" smtClean="0">
                <a:latin typeface="CarbonType" pitchFamily="2" charset="0"/>
              </a:rPr>
            </a:br>
            <a:r>
              <a:rPr lang="en-US" dirty="0" smtClean="0">
                <a:latin typeface="CarbonType" pitchFamily="2" charset="0"/>
              </a:rPr>
              <a:t>MEMORY PLAY?</a:t>
            </a:r>
            <a:endParaRPr lang="en-US" dirty="0"/>
          </a:p>
        </p:txBody>
      </p:sp>
      <p:sp>
        <p:nvSpPr>
          <p:cNvPr id="3" name="Content Placeholder 2"/>
          <p:cNvSpPr>
            <a:spLocks noGrp="1"/>
          </p:cNvSpPr>
          <p:nvPr>
            <p:ph idx="1"/>
          </p:nvPr>
        </p:nvSpPr>
        <p:spPr/>
        <p:txBody>
          <a:bodyPr>
            <a:normAutofit fontScale="62500" lnSpcReduction="20000"/>
          </a:bodyPr>
          <a:lstStyle/>
          <a:p>
            <a:r>
              <a:rPr lang="en-US" sz="3400" dirty="0"/>
              <a:t>Although they can be structured differently, memory plays usually begin with a recollection, a monologue delivered by the main character. The protagonist remembers an important moment in his or her life, and then the story of the past unfolds on </a:t>
            </a:r>
            <a:r>
              <a:rPr lang="en-US" sz="3400" dirty="0" smtClean="0"/>
              <a:t>stage.</a:t>
            </a:r>
          </a:p>
          <a:p>
            <a:r>
              <a:rPr lang="en-US" sz="3400" dirty="0" smtClean="0"/>
              <a:t>CLIP</a:t>
            </a:r>
          </a:p>
          <a:p>
            <a:r>
              <a:rPr lang="en-US" sz="3400" dirty="0"/>
              <a:t>In some memory plays, the narrator/protagonist comments throughout the play. (Think of the adult </a:t>
            </a:r>
            <a:r>
              <a:rPr lang="en-US" sz="3400" dirty="0" err="1"/>
              <a:t>Ralphie</a:t>
            </a:r>
            <a:r>
              <a:rPr lang="en-US" sz="3400" dirty="0"/>
              <a:t> in </a:t>
            </a:r>
            <a:r>
              <a:rPr lang="en-US" sz="3400" i="1" dirty="0"/>
              <a:t>A Christmas Story</a:t>
            </a:r>
            <a:r>
              <a:rPr lang="en-US" sz="3400" dirty="0"/>
              <a:t>  or Kevin in the television series </a:t>
            </a:r>
            <a:r>
              <a:rPr lang="en-US" sz="3400" i="1" dirty="0"/>
              <a:t>The Wonder Years</a:t>
            </a:r>
            <a:r>
              <a:rPr lang="en-US" sz="3400" dirty="0"/>
              <a:t>). </a:t>
            </a:r>
            <a:endParaRPr lang="en-US" sz="3400" dirty="0" smtClean="0"/>
          </a:p>
          <a:p>
            <a:r>
              <a:rPr lang="en-US" sz="3400" dirty="0" smtClean="0"/>
              <a:t>In </a:t>
            </a:r>
            <a:r>
              <a:rPr lang="en-US" sz="3400" dirty="0"/>
              <a:t>other memory plays, such as the Tennessee Williams classic </a:t>
            </a:r>
            <a:r>
              <a:rPr lang="en-US" sz="3400" i="1" dirty="0"/>
              <a:t>The Glass Menagerie</a:t>
            </a:r>
            <a:r>
              <a:rPr lang="en-US" sz="3400" dirty="0"/>
              <a:t>, the protagonist narrates at the beginning, becomes a fully involved character during the bulk of the play, and then segues back to the role of the narrator to offer final reflections about his memory. </a:t>
            </a:r>
          </a:p>
          <a:p>
            <a:endParaRPr lang="en-US" dirty="0"/>
          </a:p>
        </p:txBody>
      </p:sp>
    </p:spTree>
    <p:extLst>
      <p:ext uri="{BB962C8B-B14F-4D97-AF65-F5344CB8AC3E}">
        <p14:creationId xmlns:p14="http://schemas.microsoft.com/office/powerpoint/2010/main" val="946914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1147</Words>
  <Application>Microsoft Office PowerPoint</Application>
  <PresentationFormat>On-screen Show (4:3)</PresentationFormat>
  <Paragraphs>78</Paragraphs>
  <Slides>15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CarbonType</vt:lpstr>
      <vt:lpstr>Office Theme</vt:lpstr>
      <vt:lpstr>What is a MEMORY PLAY?</vt:lpstr>
      <vt:lpstr>PowerPoint Presentation</vt:lpstr>
      <vt:lpstr>Consider . . .</vt:lpstr>
      <vt:lpstr>warm-up</vt:lpstr>
      <vt:lpstr>warm-up</vt:lpstr>
      <vt:lpstr>warm-up</vt:lpstr>
      <vt:lpstr>warm-up</vt:lpstr>
      <vt:lpstr>Consider . . .</vt:lpstr>
      <vt:lpstr>What is a MEMORY PLAY?</vt:lpstr>
      <vt:lpstr>SHARE YOUR MEMORY</vt:lpstr>
      <vt:lpstr>YOUR MISSION: write your own memory play</vt:lpstr>
      <vt:lpstr>ASSIGNMENT GUIDELINES:</vt:lpstr>
      <vt:lpstr>ASSIGNMENT GUIDELINES:</vt:lpstr>
      <vt:lpstr>YOUR MISSION: write your own memory play</vt:lpstr>
      <vt:lpstr>YOUR MISSION: write your own memory play</vt:lpstr>
    </vt:vector>
  </TitlesOfParts>
  <Company>Granite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mbishop</dc:creator>
  <cp:lastModifiedBy>mbishop</cp:lastModifiedBy>
  <cp:revision>14</cp:revision>
  <dcterms:created xsi:type="dcterms:W3CDTF">2012-11-30T20:20:12Z</dcterms:created>
  <dcterms:modified xsi:type="dcterms:W3CDTF">2012-12-04T19:23:25Z</dcterms:modified>
</cp:coreProperties>
</file>